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37" r:id="rId2"/>
    <p:sldId id="259" r:id="rId3"/>
    <p:sldId id="426" r:id="rId4"/>
    <p:sldId id="451" r:id="rId5"/>
    <p:sldId id="460" r:id="rId6"/>
    <p:sldId id="432" r:id="rId7"/>
    <p:sldId id="435" r:id="rId8"/>
    <p:sldId id="442" r:id="rId9"/>
    <p:sldId id="438" r:id="rId10"/>
    <p:sldId id="445" r:id="rId11"/>
    <p:sldId id="444" r:id="rId12"/>
    <p:sldId id="439" r:id="rId13"/>
    <p:sldId id="446" r:id="rId14"/>
    <p:sldId id="443" r:id="rId15"/>
    <p:sldId id="447" r:id="rId16"/>
    <p:sldId id="454" r:id="rId17"/>
    <p:sldId id="448" r:id="rId18"/>
    <p:sldId id="458" r:id="rId19"/>
    <p:sldId id="461" r:id="rId20"/>
    <p:sldId id="437" r:id="rId21"/>
    <p:sldId id="452" r:id="rId22"/>
    <p:sldId id="453" r:id="rId23"/>
    <p:sldId id="440" r:id="rId24"/>
    <p:sldId id="449" r:id="rId25"/>
    <p:sldId id="455" r:id="rId26"/>
    <p:sldId id="457" r:id="rId27"/>
    <p:sldId id="459" r:id="rId28"/>
    <p:sldId id="456" r:id="rId29"/>
    <p:sldId id="450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19237-4AEC-4640-9578-0BE01DBA8F38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C722F-866B-4B68-A1EC-CC84AFAB4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02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40192F87-2172-409E-8E5E-D27EA4DB51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7BACF02A-39F2-4DF2-B7D1-36BED98EF2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1D002930-E5F3-447B-A95E-803937EF3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7F5D19-55FC-4A0B-9C1F-3A5152264069}" type="slidenum">
              <a:rPr lang="pt-BR" altLang="en-US"/>
              <a:pPr/>
              <a:t>2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86319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6032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92112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14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0665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15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264892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0084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26311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04600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19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91355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20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1119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3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1970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2677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134319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24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9051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25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01781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94680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93913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28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8506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4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10562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5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11948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1665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98658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8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09054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9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74596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7FDD5590-5215-4917-BCE5-114155EFAB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027550F-D896-4A76-BCDA-83F6A789B1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8F61A1E-CC58-4E81-9DB4-0FB5F5A90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F0605-4103-4563-8480-E28E8F10108C}" type="slidenum">
              <a:rPr lang="pt-BR" altLang="en-US"/>
              <a:pPr/>
              <a:t>10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8311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3B808-4F48-421C-AE4B-6D26FEE6A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5A43C5-30CD-4AFF-980D-507862E5C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6AF922-37D2-42BA-8774-F0A5DC3A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33C0C-3724-4657-9462-7AD51F63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C5ADAB-B29A-4E5C-BA0C-E578BF17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57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3BDA-35A6-40CF-B659-2E5B15B4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B98EF4B-3CD7-4487-BDE5-CCB1B91FF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178C5E-0417-4B3C-8700-6616F78C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D0016-2EE3-4386-97E7-2110442C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79EA71-BC09-4729-9F1E-287A712C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67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E24CF5-184B-40DC-9118-7F737B5D7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937905-F558-4BCE-BB61-E0A011DB8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706BCD-025E-4156-A993-F2BBE0E7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57BB-B352-4054-AD8A-064122B7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DE1687-71CE-4D33-8D4D-6AE47924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470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2960F-AF10-4B9F-8087-2AAB2C3E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29965-B56A-42FA-8F60-F02EFC7C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9A338D-A514-4AD9-BEA7-735A6582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37817-F8C8-4582-B7E5-F1737EDA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171CF4-15AF-4D27-9212-C5DEE8199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6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4F6AE-8929-4806-8E39-DED4D8FC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41C0BA-CD95-4B2E-BDCE-CCE641B2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E2B69F-4D27-4CF4-B0EE-2B98B9C89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336876-FA05-423D-8A24-83681A58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8AB8AD-626B-468A-941B-EE90919A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56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0F128-2135-43E6-A1E8-9AB19803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D0A3AA-217E-403B-B8BC-3BF0F961B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AE9537-3D4E-429C-98AF-D4AF7D419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1191CF-A0FE-4731-9E01-D7B2DCA1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A283C5-209B-4E9C-ACD2-129FD57B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F3C14E-993B-4657-8342-7C015F9B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94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37A1D-DCA8-4BBF-9A75-8D87D720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ED1BF-CDAA-4C3A-A86F-0CA5F7A25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9464EB-3942-43A5-ACC0-91B8C8233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A05641-C06E-495D-993E-AF46D84C6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CCA3B3-346A-4981-B3D5-BE2F29D13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30F04DC-93F0-4FDA-B487-CCDFEDF2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6C50948-A909-411B-9D4E-92B5327E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774A6-DAE9-47B2-9D11-FC3FAA05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74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9BCBA-981E-4C65-A4E7-4D9D043C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11395C-D3D5-4D05-9C7D-AA8C4D79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A4DA8A-3468-4B16-8652-259AE0CF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4593E3-90C0-4445-92A5-37487BDD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7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9D6A7E-E2D0-40C9-AE88-11501FD9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541277-91CE-4852-AAFD-B08EB683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1652DD-F1E8-4594-9E04-F26D8A3D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95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62D80-2CBE-41F1-96BF-097DDBCF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285143-3A55-4170-BDFF-D143C59CC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7C1705-E6BE-4EA0-8440-B29766D8E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78C50E-9274-47EC-A7E1-02782776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54052E-6DA5-451F-BBB8-C1AC0FDF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74FA79-289C-4AF8-8D10-14571F06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8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93D88-E51E-496F-9676-13FF4E29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BE7E603-D318-4806-9DBE-FBD1A0078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6E6A04-6646-47D6-9664-6FC5FE005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5D8101-4397-4068-BDA7-7A8DB529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8970CB-3EAD-49A0-B8AA-322CA593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7E3A8C-E56C-4850-BC85-D80CE7E9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81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20E7553-E2EC-4EAF-BF77-5D28E668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E38451-0952-427B-9E75-BDB8B385C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B7D6C3-05D7-4B13-8C47-DA1D1DF6A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49C67-951B-4E29-9C65-9CE8B29EC52F}" type="datetimeFigureOut">
              <a:rPr lang="pt-BR" smtClean="0"/>
              <a:t>09/04/2021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7B80AB-45F0-4A8A-9E6D-E547D4E59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8C6727-E146-4297-BE3C-A254A58D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7A42-8FFA-443A-80D6-EA7E42242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62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.jpe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1.jpe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1.jpe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1.jpe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55;p13">
            <a:extLst>
              <a:ext uri="{FF2B5EF4-FFF2-40B4-BE49-F238E27FC236}">
                <a16:creationId xmlns:a16="http://schemas.microsoft.com/office/drawing/2014/main" id="{EB790E53-80B5-427C-8884-9BE7C488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38680"/>
            <a:ext cx="864096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3433C96D-94FA-43A3-BAA2-27A53F12F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627" y="4430000"/>
            <a:ext cx="5808663" cy="65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pt-BR" altLang="en-US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Régis Cardoso</a:t>
            </a:r>
          </a:p>
        </p:txBody>
      </p:sp>
      <p:pic>
        <p:nvPicPr>
          <p:cNvPr id="6" name="Picture 10" descr="Instituto SENAI de Inovação em Sistemas Embarcados">
            <a:extLst>
              <a:ext uri="{FF2B5EF4-FFF2-40B4-BE49-F238E27FC236}">
                <a16:creationId xmlns:a16="http://schemas.microsoft.com/office/drawing/2014/main" id="{66764023-988C-4D96-9257-6FC7B480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78" y="2708921"/>
            <a:ext cx="3812044" cy="8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1E62DE4-1C8F-41EC-98EE-C7F9D684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491" y="6446224"/>
            <a:ext cx="5808663" cy="29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pt-BR" altLang="en-US" sz="16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Canasvieiras</a:t>
            </a:r>
            <a:r>
              <a:rPr lang="pt-BR" altLang="en-US" sz="1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SC, 12 de abril de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6C49342-85FC-4923-834B-0ED78DEA9A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1443" y="1654025"/>
            <a:ext cx="11213979" cy="3419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alt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Divisão do </a:t>
            </a:r>
            <a:r>
              <a:rPr lang="pt-BR" altLang="pt-BR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pt-BR" altLang="pt-BR" sz="3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62AB6A-7712-4E22-A777-6CCF825C0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3" y="2558274"/>
            <a:ext cx="5952179" cy="24146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A97820-B9A8-4E3E-830F-ECB265BA5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297" y="429303"/>
            <a:ext cx="4638696" cy="54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687" y="8591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FD10DB7-FDD5-4E4E-BCB7-14F333862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5" r="10681"/>
          <a:stretch/>
        </p:blipFill>
        <p:spPr>
          <a:xfrm>
            <a:off x="226130" y="916927"/>
            <a:ext cx="1858463" cy="216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2664F6-72CD-48EA-8DB4-9747C384A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7" r="16272"/>
          <a:stretch/>
        </p:blipFill>
        <p:spPr>
          <a:xfrm>
            <a:off x="2452087" y="939540"/>
            <a:ext cx="1826010" cy="216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B84A29-AF97-47E3-9DE4-AF4899DA45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7" r="3063"/>
          <a:stretch/>
        </p:blipFill>
        <p:spPr>
          <a:xfrm>
            <a:off x="7652158" y="1038789"/>
            <a:ext cx="1849535" cy="216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D0FCDA5-660F-4C78-AF9C-4849F04942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07"/>
          <a:stretch/>
        </p:blipFill>
        <p:spPr>
          <a:xfrm>
            <a:off x="9653635" y="1029787"/>
            <a:ext cx="2038149" cy="216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6C7870-B616-434D-9872-506673F80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3635" y="3459540"/>
            <a:ext cx="1932632" cy="216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ED3EE6-A44E-4F1C-B88E-951E9BB64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807" y="3189787"/>
            <a:ext cx="1855215" cy="216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D6E3878-0529-4C97-9A65-C2859B394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2087" y="3201438"/>
            <a:ext cx="1907089" cy="2160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7D10A54-9775-4565-9ECC-95F76521C3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6936" y="992248"/>
            <a:ext cx="1910111" cy="216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687BA54-7B87-4EE4-9E77-BB9049119D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7673" y="3152248"/>
            <a:ext cx="1906286" cy="2160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C6787E0-B99D-4C03-AABB-1802C07923AF}"/>
              </a:ext>
            </a:extLst>
          </p:cNvPr>
          <p:cNvCxnSpPr>
            <a:cxnSpLocks/>
          </p:cNvCxnSpPr>
          <p:nvPr/>
        </p:nvCxnSpPr>
        <p:spPr>
          <a:xfrm>
            <a:off x="7099540" y="992248"/>
            <a:ext cx="0" cy="496720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218686-AA74-4BFF-A8FA-27C4D358A7F8}"/>
              </a:ext>
            </a:extLst>
          </p:cNvPr>
          <p:cNvSpPr txBox="1"/>
          <p:nvPr/>
        </p:nvSpPr>
        <p:spPr>
          <a:xfrm>
            <a:off x="7824230" y="3893209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336322E-671B-4DE9-A215-C685131DF37F}"/>
              </a:ext>
            </a:extLst>
          </p:cNvPr>
          <p:cNvSpPr/>
          <p:nvPr/>
        </p:nvSpPr>
        <p:spPr>
          <a:xfrm>
            <a:off x="7807245" y="2328520"/>
            <a:ext cx="379562" cy="54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D6F2B14-DD9B-4FB7-BAC4-2BA23F2D895B}"/>
              </a:ext>
            </a:extLst>
          </p:cNvPr>
          <p:cNvSpPr/>
          <p:nvPr/>
        </p:nvSpPr>
        <p:spPr>
          <a:xfrm>
            <a:off x="9947541" y="2519651"/>
            <a:ext cx="379562" cy="54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074D98A-D340-4986-9784-B0B9FEF994ED}"/>
              </a:ext>
            </a:extLst>
          </p:cNvPr>
          <p:cNvSpPr/>
          <p:nvPr/>
        </p:nvSpPr>
        <p:spPr>
          <a:xfrm>
            <a:off x="9947541" y="4745570"/>
            <a:ext cx="379562" cy="54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88D89D6-39C9-4DD0-BF45-33981B6426B8}"/>
              </a:ext>
            </a:extLst>
          </p:cNvPr>
          <p:cNvSpPr/>
          <p:nvPr/>
        </p:nvSpPr>
        <p:spPr>
          <a:xfrm>
            <a:off x="1171621" y="2282131"/>
            <a:ext cx="379562" cy="54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B599A5B-9D30-4BF6-BD56-B4F823FC0C46}"/>
              </a:ext>
            </a:extLst>
          </p:cNvPr>
          <p:cNvSpPr/>
          <p:nvPr/>
        </p:nvSpPr>
        <p:spPr>
          <a:xfrm>
            <a:off x="3365092" y="2519651"/>
            <a:ext cx="379562" cy="54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0AB759-9714-4A4E-9D08-9B26B6D5AD09}"/>
              </a:ext>
            </a:extLst>
          </p:cNvPr>
          <p:cNvSpPr txBox="1"/>
          <p:nvPr/>
        </p:nvSpPr>
        <p:spPr>
          <a:xfrm>
            <a:off x="2084593" y="5440511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</p:spTree>
    <p:extLst>
      <p:ext uri="{BB962C8B-B14F-4D97-AF65-F5344CB8AC3E}">
        <p14:creationId xmlns:p14="http://schemas.microsoft.com/office/powerpoint/2010/main" val="51973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027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3F19AF0-F16E-4D34-9CFA-78DAAEA6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" y="941578"/>
            <a:ext cx="5856769" cy="29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8B06811-73AE-4D46-9338-9A59E64E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24" y="930755"/>
            <a:ext cx="5856769" cy="29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879B26-7C30-4ABE-AD48-E2F03EB7D112}"/>
              </a:ext>
            </a:extLst>
          </p:cNvPr>
          <p:cNvSpPr txBox="1"/>
          <p:nvPr/>
        </p:nvSpPr>
        <p:spPr>
          <a:xfrm>
            <a:off x="8488464" y="4185627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07CD1F-6863-4A7B-9449-A5584CDB1AC8}"/>
              </a:ext>
            </a:extLst>
          </p:cNvPr>
          <p:cNvSpPr txBox="1"/>
          <p:nvPr/>
        </p:nvSpPr>
        <p:spPr>
          <a:xfrm>
            <a:off x="1996020" y="4185627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AFDC2E-FDC5-4229-B7E2-74A4DF33D3AE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5FC776-41F5-4071-AC2C-CABE7F9FB741}"/>
              </a:ext>
            </a:extLst>
          </p:cNvPr>
          <p:cNvSpPr txBox="1"/>
          <p:nvPr/>
        </p:nvSpPr>
        <p:spPr>
          <a:xfrm>
            <a:off x="3725299" y="5513582"/>
            <a:ext cx="4181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Transformada Rápida de Fourier - FFT</a:t>
            </a:r>
          </a:p>
        </p:txBody>
      </p:sp>
    </p:spTree>
    <p:extLst>
      <p:ext uri="{BB962C8B-B14F-4D97-AF65-F5344CB8AC3E}">
        <p14:creationId xmlns:p14="http://schemas.microsoft.com/office/powerpoint/2010/main" val="258580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DAFDC2E-FDC5-4229-B7E2-74A4DF33D3AE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6E92C4-340F-42E2-8C9F-A513D37C0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536" y="792954"/>
            <a:ext cx="7200000" cy="180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F3CC68-1CD2-48F8-8229-E06F76869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426" y="2624532"/>
            <a:ext cx="7193398" cy="17055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C9F2EC7-60F4-47A1-B660-FC9703608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326" y="4383171"/>
            <a:ext cx="7384210" cy="17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A4A4DD-C80C-465C-9103-FFF402037868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867993-EEF6-4682-A164-88B76A137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40" y="2105024"/>
            <a:ext cx="2369784" cy="18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F80CA0-A2D5-4C58-9121-8A08E8A5E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336" y="2105024"/>
            <a:ext cx="2386957" cy="180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326D9C-8302-4720-A5D8-DA03FAC1FF16}"/>
              </a:ext>
            </a:extLst>
          </p:cNvPr>
          <p:cNvSpPr txBox="1"/>
          <p:nvPr/>
        </p:nvSpPr>
        <p:spPr>
          <a:xfrm>
            <a:off x="7395048" y="4002279"/>
            <a:ext cx="321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75B187D-949B-49A0-A55D-948CB2B06FBB}"/>
              </a:ext>
            </a:extLst>
          </p:cNvPr>
          <p:cNvSpPr txBox="1"/>
          <p:nvPr/>
        </p:nvSpPr>
        <p:spPr>
          <a:xfrm>
            <a:off x="1483355" y="3907638"/>
            <a:ext cx="312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4AD454B-3774-4EE9-B502-4245E1A6C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724" y="2039259"/>
            <a:ext cx="2455714" cy="180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5DA68DA-E6B7-4E17-BD84-12B722729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13" y="2105024"/>
            <a:ext cx="216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A4A4DD-C80C-465C-9103-FFF402037868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40E24E-A23F-4485-8FE4-C6EB0296B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614" y="92620"/>
            <a:ext cx="1010494" cy="57902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7BF90F-4BFC-4C6E-9622-88A4F82E7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602" y="2231845"/>
            <a:ext cx="4259126" cy="191991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13CFA8-16A8-4F98-97EC-F96E6ABA038D}"/>
              </a:ext>
            </a:extLst>
          </p:cNvPr>
          <p:cNvSpPr txBox="1"/>
          <p:nvPr/>
        </p:nvSpPr>
        <p:spPr>
          <a:xfrm>
            <a:off x="1662553" y="4910478"/>
            <a:ext cx="502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500 amostras, apenas 35 sofreram descargas!</a:t>
            </a:r>
          </a:p>
        </p:txBody>
      </p:sp>
    </p:spTree>
    <p:extLst>
      <p:ext uri="{BB962C8B-B14F-4D97-AF65-F5344CB8AC3E}">
        <p14:creationId xmlns:p14="http://schemas.microsoft.com/office/powerpoint/2010/main" val="31349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A4A4DD-C80C-465C-9103-FFF402037868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057D83-0872-4A24-A4D1-353F2A6C9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611" y="777310"/>
            <a:ext cx="9469831" cy="51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1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49" y="6282738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4A4A4DD-C80C-465C-9103-FFF402037868}"/>
              </a:ext>
            </a:extLst>
          </p:cNvPr>
          <p:cNvSpPr txBox="1">
            <a:spLocks noChangeArrowheads="1"/>
          </p:cNvSpPr>
          <p:nvPr/>
        </p:nvSpPr>
        <p:spPr>
          <a:xfrm>
            <a:off x="504313" y="129049"/>
            <a:ext cx="8229600" cy="83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13CFA8-16A8-4F98-97EC-F96E6ABA038D}"/>
              </a:ext>
            </a:extLst>
          </p:cNvPr>
          <p:cNvSpPr txBox="1"/>
          <p:nvPr/>
        </p:nvSpPr>
        <p:spPr>
          <a:xfrm>
            <a:off x="748862" y="1455369"/>
            <a:ext cx="21964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Classes: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F028DF-F128-4EE9-A6F4-2BAA784F0915}"/>
              </a:ext>
            </a:extLst>
          </p:cNvPr>
          <p:cNvSpPr txBox="1"/>
          <p:nvPr/>
        </p:nvSpPr>
        <p:spPr>
          <a:xfrm>
            <a:off x="3536029" y="1501535"/>
            <a:ext cx="4807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descarga (465 amostras)</a:t>
            </a:r>
          </a:p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descarga (35 amostras)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8EA9F8-A916-4273-BDED-868AEBAEA168}"/>
              </a:ext>
            </a:extLst>
          </p:cNvPr>
          <p:cNvSpPr txBox="1"/>
          <p:nvPr/>
        </p:nvSpPr>
        <p:spPr>
          <a:xfrm>
            <a:off x="748862" y="2863475"/>
            <a:ext cx="5120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 muito ruidosos;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padrão de sinal elétrico;</a:t>
            </a:r>
          </a:p>
        </p:txBody>
      </p:sp>
    </p:spTree>
    <p:extLst>
      <p:ext uri="{BB962C8B-B14F-4D97-AF65-F5344CB8AC3E}">
        <p14:creationId xmlns:p14="http://schemas.microsoft.com/office/powerpoint/2010/main" val="235596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Materiais e métodos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uxograma: Vários Documentos 5">
            <a:extLst>
              <a:ext uri="{FF2B5EF4-FFF2-40B4-BE49-F238E27FC236}">
                <a16:creationId xmlns:a16="http://schemas.microsoft.com/office/drawing/2014/main" id="{A68EEB16-9353-4640-9FBC-08A45FD9893B}"/>
              </a:ext>
            </a:extLst>
          </p:cNvPr>
          <p:cNvSpPr/>
          <p:nvPr/>
        </p:nvSpPr>
        <p:spPr>
          <a:xfrm>
            <a:off x="4122407" y="1303840"/>
            <a:ext cx="3947185" cy="1431863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Dados 1,2 GB</a:t>
            </a:r>
          </a:p>
          <a:p>
            <a:pPr algn="ctr"/>
            <a:r>
              <a:rPr lang="pt-BR" sz="2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sinais</a:t>
            </a:r>
          </a:p>
        </p:txBody>
      </p:sp>
      <p:sp>
        <p:nvSpPr>
          <p:cNvPr id="8" name="Fluxograma: Disco Magnético 7">
            <a:extLst>
              <a:ext uri="{FF2B5EF4-FFF2-40B4-BE49-F238E27FC236}">
                <a16:creationId xmlns:a16="http://schemas.microsoft.com/office/drawing/2014/main" id="{6D958027-EC24-4E65-97DD-9042E100F7E2}"/>
              </a:ext>
            </a:extLst>
          </p:cNvPr>
          <p:cNvSpPr/>
          <p:nvPr/>
        </p:nvSpPr>
        <p:spPr>
          <a:xfrm>
            <a:off x="6482326" y="3643804"/>
            <a:ext cx="2690637" cy="8830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MB </a:t>
            </a:r>
          </a:p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 Sinais</a:t>
            </a:r>
          </a:p>
        </p:txBody>
      </p:sp>
      <p:sp>
        <p:nvSpPr>
          <p:cNvPr id="22" name="Fluxograma: Disco Magnético 21">
            <a:extLst>
              <a:ext uri="{FF2B5EF4-FFF2-40B4-BE49-F238E27FC236}">
                <a16:creationId xmlns:a16="http://schemas.microsoft.com/office/drawing/2014/main" id="{FE49181A-A88E-4610-9995-EFADDDF04D06}"/>
              </a:ext>
            </a:extLst>
          </p:cNvPr>
          <p:cNvSpPr/>
          <p:nvPr/>
        </p:nvSpPr>
        <p:spPr>
          <a:xfrm>
            <a:off x="2146644" y="3611692"/>
            <a:ext cx="2690637" cy="8830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 GB</a:t>
            </a:r>
          </a:p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420 Sinais 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57C15A3-6FBB-4E58-BE55-99BC3D33850E}"/>
              </a:ext>
            </a:extLst>
          </p:cNvPr>
          <p:cNvSpPr/>
          <p:nvPr/>
        </p:nvSpPr>
        <p:spPr>
          <a:xfrm rot="2621596">
            <a:off x="4144190" y="2730959"/>
            <a:ext cx="510363" cy="733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4C15A685-13D1-40E1-9F08-40B3DBB32185}"/>
              </a:ext>
            </a:extLst>
          </p:cNvPr>
          <p:cNvSpPr/>
          <p:nvPr/>
        </p:nvSpPr>
        <p:spPr>
          <a:xfrm rot="19157547">
            <a:off x="6918963" y="2726217"/>
            <a:ext cx="510363" cy="733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6F9D289-8B64-494C-B880-41788BC9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01" y="4783517"/>
            <a:ext cx="2690637" cy="1182610"/>
          </a:xfrm>
          <a:prstGeom prst="rect">
            <a:avLst/>
          </a:prstGeom>
        </p:spPr>
      </p:pic>
      <p:sp>
        <p:nvSpPr>
          <p:cNvPr id="15" name="Estrela: 5 Pontas 14">
            <a:extLst>
              <a:ext uri="{FF2B5EF4-FFF2-40B4-BE49-F238E27FC236}">
                <a16:creationId xmlns:a16="http://schemas.microsoft.com/office/drawing/2014/main" id="{F287D6D4-6E8F-425C-811C-55BA3D6E5303}"/>
              </a:ext>
            </a:extLst>
          </p:cNvPr>
          <p:cNvSpPr/>
          <p:nvPr/>
        </p:nvSpPr>
        <p:spPr>
          <a:xfrm>
            <a:off x="9048156" y="3241960"/>
            <a:ext cx="356190" cy="401844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92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Materiais e métodos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EA8039-E3D3-423F-9DC0-94AC7E2BD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97" y="1249551"/>
            <a:ext cx="5415028" cy="37244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350CF6-EA72-4187-88B8-9164D3999336}"/>
              </a:ext>
            </a:extLst>
          </p:cNvPr>
          <p:cNvSpPr txBox="1"/>
          <p:nvPr/>
        </p:nvSpPr>
        <p:spPr>
          <a:xfrm>
            <a:off x="1752960" y="4933412"/>
            <a:ext cx="2026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pt-B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“ilustração”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51BA84-2CCD-4198-83C6-D238D02DF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913" y="153652"/>
            <a:ext cx="1820050" cy="8085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76310C-9498-4744-9091-10929E7DC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9010" y="106958"/>
            <a:ext cx="1188713" cy="8236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4AEF83-73DC-41B2-B913-8BBEC68DD8EA}"/>
              </a:ext>
            </a:extLst>
          </p:cNvPr>
          <p:cNvSpPr txBox="1"/>
          <p:nvPr/>
        </p:nvSpPr>
        <p:spPr>
          <a:xfrm rot="18247099">
            <a:off x="4119210" y="3634223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08BA6C-3E58-4ADB-81B3-D0E0F2E45D61}"/>
              </a:ext>
            </a:extLst>
          </p:cNvPr>
          <p:cNvSpPr txBox="1"/>
          <p:nvPr/>
        </p:nvSpPr>
        <p:spPr>
          <a:xfrm rot="17866065">
            <a:off x="285766" y="2593960"/>
            <a:ext cx="201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66EB972-35BA-4610-81A9-2209E59DD46C}"/>
              </a:ext>
            </a:extLst>
          </p:cNvPr>
          <p:cNvCxnSpPr>
            <a:cxnSpLocks/>
          </p:cNvCxnSpPr>
          <p:nvPr/>
        </p:nvCxnSpPr>
        <p:spPr>
          <a:xfrm flipH="1">
            <a:off x="2346467" y="2788843"/>
            <a:ext cx="1495120" cy="89013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F79BE66-0FC2-4AB8-B78A-B9F47E5B1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341" y="1274154"/>
            <a:ext cx="5371136" cy="393702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30061D-876B-45CA-90C9-D7DF175DEB93}"/>
              </a:ext>
            </a:extLst>
          </p:cNvPr>
          <p:cNvSpPr txBox="1"/>
          <p:nvPr/>
        </p:nvSpPr>
        <p:spPr>
          <a:xfrm rot="20673269">
            <a:off x="10079063" y="3355808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F28FCF-6D40-4D54-A9FC-8F21D734E19F}"/>
              </a:ext>
            </a:extLst>
          </p:cNvPr>
          <p:cNvSpPr txBox="1"/>
          <p:nvPr/>
        </p:nvSpPr>
        <p:spPr>
          <a:xfrm rot="21374482">
            <a:off x="7082184" y="1323770"/>
            <a:ext cx="201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399F8D-FAD4-4833-BDBB-F42286570B27}"/>
              </a:ext>
            </a:extLst>
          </p:cNvPr>
          <p:cNvSpPr txBox="1"/>
          <p:nvPr/>
        </p:nvSpPr>
        <p:spPr>
          <a:xfrm>
            <a:off x="7617421" y="4894833"/>
            <a:ext cx="2026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algn="ctr"/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“ilustração”</a:t>
            </a:r>
          </a:p>
        </p:txBody>
      </p:sp>
    </p:spTree>
    <p:extLst>
      <p:ext uri="{BB962C8B-B14F-4D97-AF65-F5344CB8AC3E}">
        <p14:creationId xmlns:p14="http://schemas.microsoft.com/office/powerpoint/2010/main" val="303028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2">
            <a:extLst>
              <a:ext uri="{FF2B5EF4-FFF2-40B4-BE49-F238E27FC236}">
                <a16:creationId xmlns:a16="http://schemas.microsoft.com/office/drawing/2014/main" id="{F0F1D1B6-904A-450D-A4DD-625483C8D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3693" y="212228"/>
            <a:ext cx="8507413" cy="1800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alt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Régis Cardoso</a:t>
            </a:r>
          </a:p>
          <a:p>
            <a:pPr marL="0" indent="0">
              <a:buNone/>
            </a:pPr>
            <a:endParaRPr lang="pt-BR" altLang="pt-B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alt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Mestrando em Computação Aplicada – UNISINOS – 2019</a:t>
            </a:r>
          </a:p>
          <a:p>
            <a:pPr marL="0" indent="0">
              <a:buNone/>
            </a:pPr>
            <a:r>
              <a:rPr lang="pt-BR" alt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Engenharia Elétrica – UNISINOS – 2017</a:t>
            </a:r>
          </a:p>
          <a:p>
            <a:pPr marL="0" indent="0">
              <a:buNone/>
            </a:pPr>
            <a:r>
              <a:rPr lang="pt-BR" alt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Técnico em Eletrotécnica – Frederico Schmidt  – 2010</a:t>
            </a:r>
          </a:p>
          <a:p>
            <a:pPr marL="0" indent="0">
              <a:buNone/>
            </a:pPr>
            <a:endParaRPr lang="pt-BR" altLang="pt-B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altLang="pt-B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11" descr="Engenharia de Polímeros | SENAI">
            <a:extLst>
              <a:ext uri="{FF2B5EF4-FFF2-40B4-BE49-F238E27FC236}">
                <a16:creationId xmlns:a16="http://schemas.microsoft.com/office/drawing/2014/main" id="{7877C0FD-5759-4F4F-AACB-BF52CB178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829" y="3274445"/>
            <a:ext cx="2862359" cy="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Content Placeholder 2">
            <a:extLst>
              <a:ext uri="{FF2B5EF4-FFF2-40B4-BE49-F238E27FC236}">
                <a16:creationId xmlns:a16="http://schemas.microsoft.com/office/drawing/2014/main" id="{CF532060-A5BD-469B-8706-A97FDA72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2" y="3167575"/>
            <a:ext cx="9183146" cy="276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Início em 2011, desde 2018 no setor de PD&amp;I</a:t>
            </a:r>
          </a:p>
          <a:p>
            <a:pPr>
              <a:buFontTx/>
              <a:buNone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Áreas de atuação: </a:t>
            </a:r>
          </a:p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Automação, sistemas supervisórios, teste, controle e desenvolvimento de sensores, máquinas e equipamentos, algoritmos de inteligência artificial, análise de dados e sistemas de alta pressão.</a:t>
            </a:r>
          </a:p>
          <a:p>
            <a:pPr>
              <a:buFontTx/>
              <a:buNone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12" descr="C:\Users\regis.cardoso\Pictures\Foto Regis.png">
            <a:extLst>
              <a:ext uri="{FF2B5EF4-FFF2-40B4-BE49-F238E27FC236}">
                <a16:creationId xmlns:a16="http://schemas.microsoft.com/office/drawing/2014/main" id="{42564E1A-1826-4D9A-B0A4-1BCFD9CD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33" y="138024"/>
            <a:ext cx="1688497" cy="199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4">
            <a:extLst>
              <a:ext uri="{FF2B5EF4-FFF2-40B4-BE49-F238E27FC236}">
                <a16:creationId xmlns:a16="http://schemas.microsoft.com/office/drawing/2014/main" id="{7C1C1C8F-89F8-4D07-88FE-5A33708D0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270" y="5503325"/>
            <a:ext cx="1239837" cy="123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3" name="Content Placeholder 2">
            <a:extLst>
              <a:ext uri="{FF2B5EF4-FFF2-40B4-BE49-F238E27FC236}">
                <a16:creationId xmlns:a16="http://schemas.microsoft.com/office/drawing/2014/main" id="{D3271F76-B3C2-4BFC-8190-3BFF9AD82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570" y="5935124"/>
            <a:ext cx="251142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pt-BR" altLang="pt-BR" sz="2200">
                <a:latin typeface="Times New Roman" panose="02020603050405020304" pitchFamily="18" charset="0"/>
                <a:cs typeface="Times New Roman" panose="02020603050405020304" pitchFamily="18" charset="0"/>
              </a:rPr>
              <a:t>Currículo Lattes:</a:t>
            </a:r>
            <a:endParaRPr lang="pt-BR" altLang="pt-B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filtrado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7E0CF2-4596-43E8-9313-6C2C351F1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2" y="1125969"/>
            <a:ext cx="10465221" cy="252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1A5C3C-D426-407A-96F0-F245A35875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699"/>
          <a:stretch/>
        </p:blipFill>
        <p:spPr>
          <a:xfrm>
            <a:off x="1585349" y="3778357"/>
            <a:ext cx="9021302" cy="21999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0270FB-C660-4063-BF88-DEE295DE2CCA}"/>
              </a:ext>
            </a:extLst>
          </p:cNvPr>
          <p:cNvSpPr txBox="1"/>
          <p:nvPr/>
        </p:nvSpPr>
        <p:spPr>
          <a:xfrm>
            <a:off x="6984861" y="0"/>
            <a:ext cx="4795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descarga (45 amostras)</a:t>
            </a:r>
          </a:p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descarga (35 amostras) </a:t>
            </a:r>
          </a:p>
        </p:txBody>
      </p:sp>
    </p:spTree>
    <p:extLst>
      <p:ext uri="{BB962C8B-B14F-4D97-AF65-F5344CB8AC3E}">
        <p14:creationId xmlns:p14="http://schemas.microsoft.com/office/powerpoint/2010/main" val="222595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K-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F7CD65-6E4A-48AB-94EC-E38BCD40D8F6}"/>
              </a:ext>
            </a:extLst>
          </p:cNvPr>
          <p:cNvSpPr txBox="1"/>
          <p:nvPr/>
        </p:nvSpPr>
        <p:spPr>
          <a:xfrm>
            <a:off x="8202487" y="3549207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 e 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84F2CA-610A-47DB-BED5-5DF19628E245}"/>
              </a:ext>
            </a:extLst>
          </p:cNvPr>
          <p:cNvSpPr txBox="1"/>
          <p:nvPr/>
        </p:nvSpPr>
        <p:spPr>
          <a:xfrm>
            <a:off x="2012528" y="3485979"/>
            <a:ext cx="1125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e 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F4B425-5EB3-4289-86D1-59DB859F2150}"/>
              </a:ext>
            </a:extLst>
          </p:cNvPr>
          <p:cNvSpPr txBox="1"/>
          <p:nvPr/>
        </p:nvSpPr>
        <p:spPr>
          <a:xfrm>
            <a:off x="9324204" y="5395959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31DDC2-CD87-4834-B036-FA5008B04295}"/>
              </a:ext>
            </a:extLst>
          </p:cNvPr>
          <p:cNvSpPr txBox="1"/>
          <p:nvPr/>
        </p:nvSpPr>
        <p:spPr>
          <a:xfrm>
            <a:off x="6474112" y="5414216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F2807-79C4-4C33-80D0-3F18C0DC8FD2}"/>
              </a:ext>
            </a:extLst>
          </p:cNvPr>
          <p:cNvSpPr txBox="1"/>
          <p:nvPr/>
        </p:nvSpPr>
        <p:spPr>
          <a:xfrm>
            <a:off x="154369" y="5370176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F25E8C1-66B4-40D4-BCEE-E185D737081F}"/>
              </a:ext>
            </a:extLst>
          </p:cNvPr>
          <p:cNvSpPr txBox="1"/>
          <p:nvPr/>
        </p:nvSpPr>
        <p:spPr>
          <a:xfrm>
            <a:off x="3468492" y="5375936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6E7B2013-10EB-424D-B727-4AAE2C43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1" y="1029207"/>
            <a:ext cx="5087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6F76AE-3DE1-4D87-8E75-814A0F3E1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492" y="4103205"/>
            <a:ext cx="1714500" cy="12287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F110F2-8608-43F8-985F-65A8E6631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53" y="3997091"/>
            <a:ext cx="1666875" cy="1362075"/>
          </a:xfrm>
          <a:prstGeom prst="rect">
            <a:avLst/>
          </a:prstGeom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026B059C-9841-40F2-8BF3-D528DF13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859" y="994907"/>
            <a:ext cx="513124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754A67D-55D6-4EEF-B086-82B59CCBFE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771" y="4074776"/>
            <a:ext cx="1647825" cy="1295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EF755E8-BAE7-425D-9E41-641D92E60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6156" y="4082206"/>
            <a:ext cx="17049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K-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DA60EB5-F1D1-408B-B651-8212ADA6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2153"/>
            <a:ext cx="513124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F7CD65-6E4A-48AB-94EC-E38BCD40D8F6}"/>
              </a:ext>
            </a:extLst>
          </p:cNvPr>
          <p:cNvSpPr txBox="1"/>
          <p:nvPr/>
        </p:nvSpPr>
        <p:spPr>
          <a:xfrm>
            <a:off x="8202487" y="3549207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e 76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21A434-E56A-478F-8E5A-098BED5D9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412" y="4134708"/>
            <a:ext cx="1743075" cy="13239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C52133-710C-4CA6-96B6-FB9BC44B5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613" y="4170259"/>
            <a:ext cx="1743075" cy="131445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84F2CA-610A-47DB-BED5-5DF19628E245}"/>
              </a:ext>
            </a:extLst>
          </p:cNvPr>
          <p:cNvSpPr txBox="1"/>
          <p:nvPr/>
        </p:nvSpPr>
        <p:spPr>
          <a:xfrm>
            <a:off x="2012528" y="3485979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e 51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F4B425-5EB3-4289-86D1-59DB859F2150}"/>
              </a:ext>
            </a:extLst>
          </p:cNvPr>
          <p:cNvSpPr txBox="1"/>
          <p:nvPr/>
        </p:nvSpPr>
        <p:spPr>
          <a:xfrm>
            <a:off x="9324204" y="5395959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31DDC2-CD87-4834-B036-FA5008B04295}"/>
              </a:ext>
            </a:extLst>
          </p:cNvPr>
          <p:cNvSpPr txBox="1"/>
          <p:nvPr/>
        </p:nvSpPr>
        <p:spPr>
          <a:xfrm>
            <a:off x="6474112" y="5414216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F2807-79C4-4C33-80D0-3F18C0DC8FD2}"/>
              </a:ext>
            </a:extLst>
          </p:cNvPr>
          <p:cNvSpPr txBox="1"/>
          <p:nvPr/>
        </p:nvSpPr>
        <p:spPr>
          <a:xfrm>
            <a:off x="3261586" y="5392195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8CB0B717-7E4E-4E32-AC65-CBBC42A07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1" y="998527"/>
            <a:ext cx="5087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6E47CF4-A309-4CF7-B50D-1ABE9D9AA1D4}"/>
              </a:ext>
            </a:extLst>
          </p:cNvPr>
          <p:cNvSpPr txBox="1"/>
          <p:nvPr/>
        </p:nvSpPr>
        <p:spPr>
          <a:xfrm>
            <a:off x="504313" y="5392196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FEA9B8-1951-4E20-A8C2-865C14EC9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437" y="4019558"/>
            <a:ext cx="1819275" cy="133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09A024D-EBC9-4AB5-94C2-EAFFDF8BF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185" y="4012257"/>
            <a:ext cx="1600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K-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5409F555-FFEF-4775-849E-04DAFB30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4" y="866113"/>
            <a:ext cx="5150183" cy="25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D8A4F0-F03C-41AC-9258-508C9CCC17D6}"/>
              </a:ext>
            </a:extLst>
          </p:cNvPr>
          <p:cNvSpPr txBox="1"/>
          <p:nvPr/>
        </p:nvSpPr>
        <p:spPr>
          <a:xfrm>
            <a:off x="2478760" y="3386113"/>
            <a:ext cx="1125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e 52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9480F6-9A97-404C-8F01-C87B6D9CC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967" y="3952153"/>
            <a:ext cx="1695450" cy="1343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D1BAD8-D7C0-42AC-AE2B-59D03DB55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94" y="3966942"/>
            <a:ext cx="1609725" cy="1371600"/>
          </a:xfrm>
          <a:prstGeom prst="rect">
            <a:avLst/>
          </a:prstGeom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69311444-DD93-4252-8923-32062B41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64" y="866113"/>
            <a:ext cx="5087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DF607D8-25D3-4BDE-B99C-4C6EF9E953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965" y="3890742"/>
            <a:ext cx="1676400" cy="14478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004CC4-D5E3-4378-9E03-1C7DC60D3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2763" y="3895504"/>
            <a:ext cx="1657350" cy="143827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E214ED-791B-4444-96AB-D57AFB94D9BB}"/>
              </a:ext>
            </a:extLst>
          </p:cNvPr>
          <p:cNvSpPr txBox="1"/>
          <p:nvPr/>
        </p:nvSpPr>
        <p:spPr>
          <a:xfrm>
            <a:off x="8228365" y="3306666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e 69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7E879E-40D2-417C-890D-B6F347454D4D}"/>
              </a:ext>
            </a:extLst>
          </p:cNvPr>
          <p:cNvSpPr txBox="1"/>
          <p:nvPr/>
        </p:nvSpPr>
        <p:spPr>
          <a:xfrm>
            <a:off x="906894" y="5289957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461CA7-98C4-4448-B3A0-6D5E8BD3261B}"/>
              </a:ext>
            </a:extLst>
          </p:cNvPr>
          <p:cNvSpPr txBox="1"/>
          <p:nvPr/>
        </p:nvSpPr>
        <p:spPr>
          <a:xfrm>
            <a:off x="3172119" y="5345556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826A10-B2F7-4CD1-B46D-A632DE6929C1}"/>
              </a:ext>
            </a:extLst>
          </p:cNvPr>
          <p:cNvSpPr txBox="1"/>
          <p:nvPr/>
        </p:nvSpPr>
        <p:spPr>
          <a:xfrm>
            <a:off x="6669518" y="5260770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0A1767-7F6C-4A96-982F-AFC3D2881C8E}"/>
              </a:ext>
            </a:extLst>
          </p:cNvPr>
          <p:cNvSpPr txBox="1"/>
          <p:nvPr/>
        </p:nvSpPr>
        <p:spPr>
          <a:xfrm>
            <a:off x="8934743" y="5281865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</p:spTree>
    <p:extLst>
      <p:ext uri="{BB962C8B-B14F-4D97-AF65-F5344CB8AC3E}">
        <p14:creationId xmlns:p14="http://schemas.microsoft.com/office/powerpoint/2010/main" val="114052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K-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F7CD65-6E4A-48AB-94EC-E38BCD40D8F6}"/>
              </a:ext>
            </a:extLst>
          </p:cNvPr>
          <p:cNvSpPr txBox="1"/>
          <p:nvPr/>
        </p:nvSpPr>
        <p:spPr>
          <a:xfrm>
            <a:off x="8298669" y="3529374"/>
            <a:ext cx="1125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e 43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84F2CA-610A-47DB-BED5-5DF19628E245}"/>
              </a:ext>
            </a:extLst>
          </p:cNvPr>
          <p:cNvSpPr txBox="1"/>
          <p:nvPr/>
        </p:nvSpPr>
        <p:spPr>
          <a:xfrm>
            <a:off x="2012528" y="3485979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e 70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20FE6AA-9723-4C12-B6B2-94E9DEFF4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0" y="940133"/>
            <a:ext cx="513124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F2807-79C4-4C33-80D0-3F18C0DC8FD2}"/>
              </a:ext>
            </a:extLst>
          </p:cNvPr>
          <p:cNvSpPr txBox="1"/>
          <p:nvPr/>
        </p:nvSpPr>
        <p:spPr>
          <a:xfrm>
            <a:off x="3458344" y="5444252"/>
            <a:ext cx="48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C475715-747A-4851-84D4-16E87AEFF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38" y="3934021"/>
            <a:ext cx="1676400" cy="1371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F20EAA3-9415-4992-9913-29446DD8A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159" y="3976238"/>
            <a:ext cx="1819275" cy="139065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7610878-C402-462C-8503-2DE5C41B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92" y="980340"/>
            <a:ext cx="513124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73F30A5-6E1D-4A9B-AD0C-371AAEFC3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57" y="3991171"/>
            <a:ext cx="1790700" cy="13144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DD8B67-072B-4D32-8563-90D46DF84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786" y="4048983"/>
            <a:ext cx="1695450" cy="1381125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F1605418-4B83-4FAE-A41B-AFDCD9ECA56B}"/>
              </a:ext>
            </a:extLst>
          </p:cNvPr>
          <p:cNvSpPr txBox="1"/>
          <p:nvPr/>
        </p:nvSpPr>
        <p:spPr>
          <a:xfrm>
            <a:off x="814140" y="1142053"/>
            <a:ext cx="377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2939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K-</a:t>
            </a:r>
            <a:r>
              <a:rPr lang="pt-BR" altLang="en-US" sz="3200" b="1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F7CD65-6E4A-48AB-94EC-E38BCD40D8F6}"/>
              </a:ext>
            </a:extLst>
          </p:cNvPr>
          <p:cNvSpPr txBox="1"/>
          <p:nvPr/>
        </p:nvSpPr>
        <p:spPr>
          <a:xfrm>
            <a:off x="8298669" y="3529374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 e 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84F2CA-610A-47DB-BED5-5DF19628E245}"/>
              </a:ext>
            </a:extLst>
          </p:cNvPr>
          <p:cNvSpPr txBox="1"/>
          <p:nvPr/>
        </p:nvSpPr>
        <p:spPr>
          <a:xfrm>
            <a:off x="2012528" y="3485979"/>
            <a:ext cx="131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e 64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CF2807-79C4-4C33-80D0-3F18C0DC8FD2}"/>
              </a:ext>
            </a:extLst>
          </p:cNvPr>
          <p:cNvSpPr txBox="1"/>
          <p:nvPr/>
        </p:nvSpPr>
        <p:spPr>
          <a:xfrm>
            <a:off x="4267796" y="5405918"/>
            <a:ext cx="2923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OCORREU</a:t>
            </a:r>
          </a:p>
          <a:p>
            <a:pPr algn="ct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A0DE588F-B771-45AF-AF9C-F964A42D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6" y="984173"/>
            <a:ext cx="508779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37C59DF3-0B2E-4A5D-8F71-6A4E4EEF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92" y="962153"/>
            <a:ext cx="513124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4FDBF4-2ED1-4EAC-8122-D3681462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019" y="4065251"/>
            <a:ext cx="1771650" cy="13049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31CA7B-578E-46DB-8BF5-BC900500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171" y="4061894"/>
            <a:ext cx="1714500" cy="1371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36DA6B-6EAB-41ED-92B0-72C02124B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10" y="4086398"/>
            <a:ext cx="1666875" cy="13525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EE2244-071F-4547-9CD4-62D39E9BF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621" y="4004284"/>
            <a:ext cx="1666875" cy="13716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4C7BDBE-C3B9-4F21-835E-D08E9EDD5BF2}"/>
              </a:ext>
            </a:extLst>
          </p:cNvPr>
          <p:cNvSpPr txBox="1"/>
          <p:nvPr/>
        </p:nvSpPr>
        <p:spPr>
          <a:xfrm>
            <a:off x="814140" y="1142053"/>
            <a:ext cx="377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99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Resultados – SVM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687D9AB-E1BA-4C95-833C-77F8E4044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98617"/>
              </p:ext>
            </p:extLst>
          </p:nvPr>
        </p:nvGraphicFramePr>
        <p:xfrm>
          <a:off x="10137322" y="284016"/>
          <a:ext cx="1606647" cy="5565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549">
                  <a:extLst>
                    <a:ext uri="{9D8B030D-6E8A-4147-A177-3AD203B41FA5}">
                      <a16:colId xmlns:a16="http://schemas.microsoft.com/office/drawing/2014/main" val="1129645751"/>
                    </a:ext>
                  </a:extLst>
                </a:gridCol>
                <a:gridCol w="535549">
                  <a:extLst>
                    <a:ext uri="{9D8B030D-6E8A-4147-A177-3AD203B41FA5}">
                      <a16:colId xmlns:a16="http://schemas.microsoft.com/office/drawing/2014/main" val="2309351018"/>
                    </a:ext>
                  </a:extLst>
                </a:gridCol>
                <a:gridCol w="535549">
                  <a:extLst>
                    <a:ext uri="{9D8B030D-6E8A-4147-A177-3AD203B41FA5}">
                      <a16:colId xmlns:a16="http://schemas.microsoft.com/office/drawing/2014/main" val="173717062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410802682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67369412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09835690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91572732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409499928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71666783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7529269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4691554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87740167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30462718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06416136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23379590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06493884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87015811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00040537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67863366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417970964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28416667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523962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9211913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61984389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21357924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29044828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180892431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887187525"/>
                  </a:ext>
                </a:extLst>
              </a:tr>
            </a:tbl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55893466-2433-4FE5-BFE5-FABF5AB7D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31" y="1057850"/>
            <a:ext cx="9439275" cy="4038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1769CA8-9DAD-4590-97E8-619E8E7787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490" r="49570"/>
          <a:stretch/>
        </p:blipFill>
        <p:spPr>
          <a:xfrm>
            <a:off x="6096000" y="3321763"/>
            <a:ext cx="3266124" cy="506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3C07F2-4F1B-4352-98BE-84C8A3ED16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439" r="17661"/>
          <a:stretch/>
        </p:blipFill>
        <p:spPr>
          <a:xfrm>
            <a:off x="4926999" y="3924260"/>
            <a:ext cx="4695467" cy="1731418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E669E3C6-B85A-4E49-A083-66317BE9A875}"/>
              </a:ext>
            </a:extLst>
          </p:cNvPr>
          <p:cNvSpPr/>
          <p:nvPr/>
        </p:nvSpPr>
        <p:spPr>
          <a:xfrm>
            <a:off x="4926999" y="3083442"/>
            <a:ext cx="4960307" cy="271670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1688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Considerações finais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1FE96D-8603-41DB-ADC2-DA4F79F83DE7}"/>
              </a:ext>
            </a:extLst>
          </p:cNvPr>
          <p:cNvSpPr txBox="1"/>
          <p:nvPr/>
        </p:nvSpPr>
        <p:spPr>
          <a:xfrm>
            <a:off x="244050" y="1120676"/>
            <a:ext cx="1186289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fornecido é muito grande;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Foi necessário a divisão do </a:t>
            </a:r>
            <a:r>
              <a:rPr lang="pt-BR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Análise exploratória dos dados;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todos os valores são necessários para execução dos algoritmos;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foram encontrados padrões através de técnicas estatísticas clássicas;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foram encontrados padrões através da FFT;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algoritmo de K-</a:t>
            </a:r>
            <a:r>
              <a:rPr lang="pt-BR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não identificou com boa acurácia os padrões;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algoritmo de SVM apresentou acurácia de 79%, ou seja, para 24 dados testados, o algoritmo acertou  a classificação de 19;</a:t>
            </a:r>
          </a:p>
          <a:p>
            <a:endParaRPr lang="pt-B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60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Trabalhos futuros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41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7CFF1EE-822A-4D26-9052-CDD6186E2734}"/>
              </a:ext>
            </a:extLst>
          </p:cNvPr>
          <p:cNvSpPr txBox="1"/>
          <p:nvPr/>
        </p:nvSpPr>
        <p:spPr>
          <a:xfrm>
            <a:off x="695697" y="1662901"/>
            <a:ext cx="75764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Divisão do </a:t>
            </a:r>
            <a:r>
              <a:rPr lang="pt-B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fase;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Recompilar para os algoritmos criados;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Testar diferentes algoritmos de classificação;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0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55;p13">
            <a:extLst>
              <a:ext uri="{FF2B5EF4-FFF2-40B4-BE49-F238E27FC236}">
                <a16:creationId xmlns:a16="http://schemas.microsoft.com/office/drawing/2014/main" id="{EB790E53-80B5-427C-8884-9BE7C488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38680"/>
            <a:ext cx="864096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pt-BR" sz="24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24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3433C96D-94FA-43A3-BAA2-27A53F12F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625" y="3895163"/>
            <a:ext cx="5808663" cy="65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pt-BR" altLang="en-US" sz="3400" b="1" u="sng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OBRIGADO</a:t>
            </a:r>
          </a:p>
        </p:txBody>
      </p:sp>
      <p:pic>
        <p:nvPicPr>
          <p:cNvPr id="6" name="Picture 10" descr="Instituto SENAI de Inovação em Sistemas Embarcados">
            <a:extLst>
              <a:ext uri="{FF2B5EF4-FFF2-40B4-BE49-F238E27FC236}">
                <a16:creationId xmlns:a16="http://schemas.microsoft.com/office/drawing/2014/main" id="{66764023-988C-4D96-9257-6FC7B480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78" y="2708921"/>
            <a:ext cx="3812044" cy="82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1E62DE4-1C8F-41EC-98EE-C7F9D684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491" y="6446224"/>
            <a:ext cx="5808663" cy="29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pt-BR" altLang="en-US" sz="1600" dirty="0" err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Canasvieiras</a:t>
            </a:r>
            <a:r>
              <a:rPr lang="pt-BR" altLang="en-US" sz="16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SC, 12 de abril de 2021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51FE44E-3AEC-40E2-8B0E-F2D4A5D38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624" y="5642574"/>
            <a:ext cx="5808663" cy="65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pt-BR" altLang="en-US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Régis Cardoso</a:t>
            </a:r>
          </a:p>
        </p:txBody>
      </p:sp>
    </p:spTree>
    <p:extLst>
      <p:ext uri="{BB962C8B-B14F-4D97-AF65-F5344CB8AC3E}">
        <p14:creationId xmlns:p14="http://schemas.microsoft.com/office/powerpoint/2010/main" val="92103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335" y="183165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Sumário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9" name="Content Placeholder 2">
            <a:extLst>
              <a:ext uri="{FF2B5EF4-FFF2-40B4-BE49-F238E27FC236}">
                <a16:creationId xmlns:a16="http://schemas.microsoft.com/office/drawing/2014/main" id="{3D4E769E-BF4E-4B31-B844-B32CE6C553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6820" y="1120174"/>
            <a:ext cx="7345774" cy="4451286"/>
          </a:xfrm>
        </p:spPr>
        <p:txBody>
          <a:bodyPr>
            <a:noAutofit/>
          </a:bodyPr>
          <a:lstStyle/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ao problema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Trabalhos relacionados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Referencial teórico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Análise exploratória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Materiais e métodos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  <a:p>
            <a:pPr marL="514350" indent="-514350">
              <a:buFontTx/>
              <a:buAutoNum type="arabicPeriod"/>
            </a:pPr>
            <a:r>
              <a:rPr lang="pt-BR" altLang="pt-B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Considerações finais</a:t>
            </a: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Introdução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51821AC-0EBB-4894-AF5E-55BB3CDC8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644" y="1049336"/>
            <a:ext cx="5623651" cy="35323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47EB82-72B0-4C67-86D4-6B8089B54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02" y="1105301"/>
            <a:ext cx="1059822" cy="13657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979CB6-4860-43C0-8D89-C053D17F8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759" y="1180568"/>
            <a:ext cx="2492354" cy="12152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9CBBD5-0A34-4206-91EE-72D68F2C7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12" y="3081399"/>
            <a:ext cx="3657601" cy="233838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E33A2B-FF0D-402F-B1FB-F4667D26F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26" y="5354816"/>
            <a:ext cx="6248715" cy="83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Problema: Descarga parcial em redes elétricas;</a:t>
            </a:r>
          </a:p>
        </p:txBody>
      </p:sp>
    </p:spTree>
    <p:extLst>
      <p:ext uri="{BB962C8B-B14F-4D97-AF65-F5344CB8AC3E}">
        <p14:creationId xmlns:p14="http://schemas.microsoft.com/office/powerpoint/2010/main" val="73316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Introdução – O problema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FB441D-222D-460D-9F6A-D24D78321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3" y="1439164"/>
            <a:ext cx="12192000" cy="408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padrões de descarga parcial em redes elétricas;</a:t>
            </a:r>
          </a:p>
          <a:p>
            <a:pPr>
              <a:buFontTx/>
              <a:buNone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Utilizar o </a:t>
            </a:r>
            <a:r>
              <a:rPr lang="pt-BR" alt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disponibilizado com: </a:t>
            </a:r>
          </a:p>
          <a:p>
            <a:pPr>
              <a:buFontTx/>
              <a:buNone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800.000 medições da tensão de uma linha de energia (representado pelas colunas). </a:t>
            </a:r>
          </a:p>
          <a:p>
            <a:pPr marL="342900" indent="-342900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Esquema de energia trifásico (0,1,2) e todas as três fases são medidas simultaneamente.</a:t>
            </a:r>
          </a:p>
          <a:p>
            <a:pPr marL="342900" indent="-342900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do sinal, fase.</a:t>
            </a:r>
          </a:p>
          <a:p>
            <a:pPr marL="342900" indent="-342900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representando ausência (0) ou presença de descarga parcial (1).</a:t>
            </a: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pt-BR" alt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3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Trabalhos Relacionados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BF983E-1CB2-4637-8D5D-BDBA6D069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00" b="2266"/>
          <a:stretch/>
        </p:blipFill>
        <p:spPr>
          <a:xfrm>
            <a:off x="5428470" y="1445546"/>
            <a:ext cx="6518523" cy="35539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B66EFA-F1FF-499E-9183-3E62C67D1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41" t="2675" r="20444" b="60653"/>
          <a:stretch/>
        </p:blipFill>
        <p:spPr>
          <a:xfrm>
            <a:off x="660804" y="1942764"/>
            <a:ext cx="3724335" cy="21546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59C8F4-EFF0-4CD9-8A3B-D1D3F28BDD58}"/>
              </a:ext>
            </a:extLst>
          </p:cNvPr>
          <p:cNvSpPr txBox="1">
            <a:spLocks noChangeArrowheads="1"/>
          </p:cNvSpPr>
          <p:nvPr/>
        </p:nvSpPr>
        <p:spPr>
          <a:xfrm>
            <a:off x="1388898" y="4194072"/>
            <a:ext cx="2739171" cy="55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200" dirty="0"/>
              <a:t>Fonte: SONI, 2019a</a:t>
            </a:r>
            <a:endParaRPr lang="pt-BR" altLang="pt-BR" sz="2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DAE6CF-0478-413A-AF90-64EC9527AA14}"/>
              </a:ext>
            </a:extLst>
          </p:cNvPr>
          <p:cNvSpPr txBox="1">
            <a:spLocks noChangeArrowheads="1"/>
          </p:cNvSpPr>
          <p:nvPr/>
        </p:nvSpPr>
        <p:spPr>
          <a:xfrm>
            <a:off x="7364327" y="4999501"/>
            <a:ext cx="2739171" cy="55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200" dirty="0"/>
              <a:t>Fonte: SONI, 2019b</a:t>
            </a:r>
            <a:endParaRPr lang="pt-BR" altLang="pt-BR" sz="2200" dirty="0"/>
          </a:p>
        </p:txBody>
      </p:sp>
    </p:spTree>
    <p:extLst>
      <p:ext uri="{BB962C8B-B14F-4D97-AF65-F5344CB8AC3E}">
        <p14:creationId xmlns:p14="http://schemas.microsoft.com/office/powerpoint/2010/main" val="84991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Referencial Teórico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66" y="6283279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91CB1F-731A-4999-83C4-9B42C5A4E23B}"/>
              </a:ext>
            </a:extLst>
          </p:cNvPr>
          <p:cNvSpPr txBox="1">
            <a:spLocks noChangeArrowheads="1"/>
          </p:cNvSpPr>
          <p:nvPr/>
        </p:nvSpPr>
        <p:spPr>
          <a:xfrm>
            <a:off x="5458702" y="5164476"/>
            <a:ext cx="6822386" cy="55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200" dirty="0"/>
              <a:t>Fonte: adaptado de (DIVYA; BHARGAVI; JYOTHI, 2018)</a:t>
            </a:r>
            <a:endParaRPr lang="pt-BR" altLang="pt-BR" sz="2200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BE70A92-3392-4777-8CA2-38E09078379E}"/>
              </a:ext>
            </a:extLst>
          </p:cNvPr>
          <p:cNvSpPr/>
          <p:nvPr/>
        </p:nvSpPr>
        <p:spPr>
          <a:xfrm>
            <a:off x="7563762" y="2075932"/>
            <a:ext cx="1498832" cy="2897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901249B-4A55-45BF-9E4A-9D9CA17C7F02}"/>
              </a:ext>
            </a:extLst>
          </p:cNvPr>
          <p:cNvSpPr/>
          <p:nvPr/>
        </p:nvSpPr>
        <p:spPr>
          <a:xfrm rot="3548298">
            <a:off x="8417929" y="475921"/>
            <a:ext cx="1498832" cy="33771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CF2A4C7-88CB-4DAD-AB6A-0BBCE4739632}"/>
              </a:ext>
            </a:extLst>
          </p:cNvPr>
          <p:cNvSpPr/>
          <p:nvPr/>
        </p:nvSpPr>
        <p:spPr>
          <a:xfrm rot="18172072">
            <a:off x="6711295" y="444595"/>
            <a:ext cx="1498832" cy="33709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BCB9E0C-DC80-47D3-BA93-5F8835B367C0}"/>
              </a:ext>
            </a:extLst>
          </p:cNvPr>
          <p:cNvSpPr/>
          <p:nvPr/>
        </p:nvSpPr>
        <p:spPr>
          <a:xfrm>
            <a:off x="6048941" y="1361145"/>
            <a:ext cx="2003907" cy="943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Ciência da computação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96EF058-8D70-41C7-934D-A3C98BBDE55E}"/>
              </a:ext>
            </a:extLst>
          </p:cNvPr>
          <p:cNvSpPr/>
          <p:nvPr/>
        </p:nvSpPr>
        <p:spPr>
          <a:xfrm>
            <a:off x="8706730" y="1438044"/>
            <a:ext cx="2003907" cy="943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Engenharia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818BA7-8294-4E55-8EBB-6134230ED868}"/>
              </a:ext>
            </a:extLst>
          </p:cNvPr>
          <p:cNvSpPr/>
          <p:nvPr/>
        </p:nvSpPr>
        <p:spPr>
          <a:xfrm>
            <a:off x="7311224" y="3432483"/>
            <a:ext cx="2003907" cy="943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Estatística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FA300B6-020F-42BE-96E6-DDFCD9BFC09E}"/>
              </a:ext>
            </a:extLst>
          </p:cNvPr>
          <p:cNvSpPr/>
          <p:nvPr/>
        </p:nvSpPr>
        <p:spPr>
          <a:xfrm>
            <a:off x="7299565" y="2227253"/>
            <a:ext cx="2003907" cy="943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Aprendizado </a:t>
            </a:r>
          </a:p>
          <a:p>
            <a:pPr algn="ctr"/>
            <a:r>
              <a:rPr lang="pt-B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Máquina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33DE09-E5AA-4301-9C38-E44850072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96" y="1846540"/>
            <a:ext cx="3819167" cy="21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4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Referencial Teórico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424A7E3-4BE6-4508-8178-7CC49E7935A8}"/>
              </a:ext>
            </a:extLst>
          </p:cNvPr>
          <p:cNvSpPr txBox="1">
            <a:spLocks noChangeArrowheads="1"/>
          </p:cNvSpPr>
          <p:nvPr/>
        </p:nvSpPr>
        <p:spPr>
          <a:xfrm>
            <a:off x="3218036" y="3828657"/>
            <a:ext cx="6023516" cy="55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200" dirty="0"/>
              <a:t>Fonte: adaptado de (ZHANG; ZHANG; YANG, 2003)</a:t>
            </a:r>
            <a:endParaRPr lang="pt-BR" altLang="pt-BR" sz="22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D02EFA04-B3DC-4945-A9B4-251254AA3552}"/>
              </a:ext>
            </a:extLst>
          </p:cNvPr>
          <p:cNvCxnSpPr/>
          <p:nvPr/>
        </p:nvCxnSpPr>
        <p:spPr>
          <a:xfrm>
            <a:off x="2039873" y="2617871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697F33AF-4632-4BE8-A381-296291F7BCB9}"/>
              </a:ext>
            </a:extLst>
          </p:cNvPr>
          <p:cNvCxnSpPr/>
          <p:nvPr/>
        </p:nvCxnSpPr>
        <p:spPr>
          <a:xfrm>
            <a:off x="4371439" y="2617871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7089EA8-D08F-4D31-9872-F11B3A19B39F}"/>
              </a:ext>
            </a:extLst>
          </p:cNvPr>
          <p:cNvCxnSpPr/>
          <p:nvPr/>
        </p:nvCxnSpPr>
        <p:spPr>
          <a:xfrm>
            <a:off x="6713890" y="2589687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7DB4464-C15C-4AC8-91B5-AE47D4D80B4D}"/>
              </a:ext>
            </a:extLst>
          </p:cNvPr>
          <p:cNvCxnSpPr/>
          <p:nvPr/>
        </p:nvCxnSpPr>
        <p:spPr>
          <a:xfrm>
            <a:off x="9050189" y="2617871"/>
            <a:ext cx="72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1056655D-03D4-43F3-90A5-6F688178B413}"/>
              </a:ext>
            </a:extLst>
          </p:cNvPr>
          <p:cNvSpPr/>
          <p:nvPr/>
        </p:nvSpPr>
        <p:spPr>
          <a:xfrm>
            <a:off x="421443" y="2150081"/>
            <a:ext cx="162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Identificação do problema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23AE68A-6C4F-4F91-9FE0-06CA6DAC7FA1}"/>
              </a:ext>
            </a:extLst>
          </p:cNvPr>
          <p:cNvSpPr/>
          <p:nvPr/>
        </p:nvSpPr>
        <p:spPr>
          <a:xfrm>
            <a:off x="2741943" y="2150082"/>
            <a:ext cx="1617156" cy="93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Preparação dos dados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8540F25D-EF23-476E-84BA-8832D00D52A9}"/>
              </a:ext>
            </a:extLst>
          </p:cNvPr>
          <p:cNvSpPr/>
          <p:nvPr/>
        </p:nvSpPr>
        <p:spPr>
          <a:xfrm>
            <a:off x="5095877" y="2150083"/>
            <a:ext cx="1617156" cy="931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Mineração dos dados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62F886B-C2C1-47A0-8BC7-1FC5899BB188}"/>
              </a:ext>
            </a:extLst>
          </p:cNvPr>
          <p:cNvSpPr/>
          <p:nvPr/>
        </p:nvSpPr>
        <p:spPr>
          <a:xfrm>
            <a:off x="7433033" y="2150081"/>
            <a:ext cx="1617156" cy="931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Refinamento dos dados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B563763-F161-44D4-B835-5350CA99B40F}"/>
              </a:ext>
            </a:extLst>
          </p:cNvPr>
          <p:cNvSpPr/>
          <p:nvPr/>
        </p:nvSpPr>
        <p:spPr>
          <a:xfrm>
            <a:off x="9769332" y="2174251"/>
            <a:ext cx="1620000" cy="93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</a:t>
            </a:r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Máquina</a:t>
            </a:r>
          </a:p>
        </p:txBody>
      </p:sp>
    </p:spTree>
    <p:extLst>
      <p:ext uri="{BB962C8B-B14F-4D97-AF65-F5344CB8AC3E}">
        <p14:creationId xmlns:p14="http://schemas.microsoft.com/office/powerpoint/2010/main" val="410452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0;p14">
            <a:extLst>
              <a:ext uri="{FF2B5EF4-FFF2-40B4-BE49-F238E27FC236}">
                <a16:creationId xmlns:a16="http://schemas.microsoft.com/office/drawing/2014/main" id="{D906B0A3-AAF5-4186-A3F1-A62808596E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7" r="14563"/>
          <a:stretch>
            <a:fillRect/>
          </a:stretch>
        </p:blipFill>
        <p:spPr bwMode="auto">
          <a:xfrm>
            <a:off x="0" y="6038527"/>
            <a:ext cx="121920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Google Shape;61;p14">
            <a:extLst>
              <a:ext uri="{FF2B5EF4-FFF2-40B4-BE49-F238E27FC236}">
                <a16:creationId xmlns:a16="http://schemas.microsoft.com/office/drawing/2014/main" id="{9F5B4C0B-2EBC-4130-8506-8521D3947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38" y="6202814"/>
            <a:ext cx="85074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 Seletivo 00518/2021 - Pesquisador II - Inteligência Artificial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pt-BR" sz="15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Senai de Inovação em Sistemas Embarcados</a:t>
            </a:r>
            <a:endParaRPr lang="pt-BR" altLang="pt-BR" sz="1500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oboto" charset="0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433A971E-3468-428C-B1E7-B293DD144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313" y="129049"/>
            <a:ext cx="8229600" cy="833104"/>
          </a:xfrm>
        </p:spPr>
        <p:txBody>
          <a:bodyPr/>
          <a:lstStyle/>
          <a:p>
            <a:pPr algn="l"/>
            <a:r>
              <a:rPr lang="pt-BR" altLang="en-US" sz="32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Análise exploratória</a:t>
            </a:r>
            <a:endParaRPr lang="pt-BR" altLang="pt-BR" sz="3200" b="1" dirty="0">
              <a:solidFill>
                <a:srgbClr val="00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0" name="CaixaDeTexto 2">
            <a:extLst>
              <a:ext uri="{FF2B5EF4-FFF2-40B4-BE49-F238E27FC236}">
                <a16:creationId xmlns:a16="http://schemas.microsoft.com/office/drawing/2014/main" id="{5AD1A1D3-7AF6-4170-81B0-B8C58BC80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61" y="6298422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13" name="Picture 10" descr="Instituto SENAI de Inovação em Sistemas Embarcados">
            <a:extLst>
              <a:ext uri="{FF2B5EF4-FFF2-40B4-BE49-F238E27FC236}">
                <a16:creationId xmlns:a16="http://schemas.microsoft.com/office/drawing/2014/main" id="{2AE7578A-2F3A-4DE0-95B0-2604BE951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22" y="6366843"/>
            <a:ext cx="1809671" cy="39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6C49342-85FC-4923-834B-0ED78DEA9A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0794" y="1290469"/>
            <a:ext cx="11213979" cy="34190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altLang="pt-BR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pt-BR" alt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pt-BR" altLang="pt-BR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altLang="pt-BR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800.000 – Colunas X 500 Linhas</a:t>
            </a:r>
          </a:p>
          <a:p>
            <a:pPr marL="0" indent="0">
              <a:buNone/>
            </a:pPr>
            <a:endParaRPr lang="pt-BR" altLang="pt-BR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altLang="pt-BR" sz="3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 alocação de memória devido a quantidade de colunas!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CB1CDC46-E43B-497C-9ADF-4B608B7F1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51" y="1472647"/>
            <a:ext cx="8227422" cy="30804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E74291A-B840-48E2-986D-300759988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724" y="4536017"/>
            <a:ext cx="2690637" cy="11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8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1219</Words>
  <Application>Microsoft Office PowerPoint</Application>
  <PresentationFormat>Widescreen</PresentationFormat>
  <Paragraphs>365</Paragraphs>
  <Slides>29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Sumário</vt:lpstr>
      <vt:lpstr>1. Introdução</vt:lpstr>
      <vt:lpstr>1. Introdução – O problema</vt:lpstr>
      <vt:lpstr>2. Trabalhos Relacionados</vt:lpstr>
      <vt:lpstr>3. Referencial Teórico</vt:lpstr>
      <vt:lpstr>3. Referencial Teórico</vt:lpstr>
      <vt:lpstr>4. Análise exploratória</vt:lpstr>
      <vt:lpstr>4. Análise exploratória</vt:lpstr>
      <vt:lpstr>4. Análise exploratória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5. Materiais e métodos</vt:lpstr>
      <vt:lpstr>5. Materiais e métodos</vt:lpstr>
      <vt:lpstr>6. Resultados – Dataset filtrado</vt:lpstr>
      <vt:lpstr>6. Resultados – K-means</vt:lpstr>
      <vt:lpstr>6. Resultados – K-means</vt:lpstr>
      <vt:lpstr>6. Resultados – K-means</vt:lpstr>
      <vt:lpstr>6. Resultados – K-means</vt:lpstr>
      <vt:lpstr>6. Resultados – K-means</vt:lpstr>
      <vt:lpstr>6. Resultados – SVM</vt:lpstr>
      <vt:lpstr>7. Considerações finais</vt:lpstr>
      <vt:lpstr>8. Trabalhos futuros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REGIS CARDOSO</dc:creator>
  <cp:lastModifiedBy>REGIS CARDOSO</cp:lastModifiedBy>
  <cp:revision>56</cp:revision>
  <dcterms:created xsi:type="dcterms:W3CDTF">2021-04-08T13:06:53Z</dcterms:created>
  <dcterms:modified xsi:type="dcterms:W3CDTF">2021-04-09T18:07:00Z</dcterms:modified>
</cp:coreProperties>
</file>